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210 디딤고딕" panose="020B0600000101010101" charset="-127"/>
      <p:regular r:id="rId13"/>
    </p:embeddedFont>
    <p:embeddedFont>
      <p:font typeface="210 디딤고딕 Light" panose="020B0600000101010101" charset="-127"/>
      <p:regular r:id="rId14"/>
    </p:embeddedFont>
    <p:embeddedFont>
      <p:font typeface="210 밀레니얼" panose="020B0600000101010101" charset="-127"/>
      <p:regular r:id="rId15"/>
    </p:embeddedFont>
    <p:embeddedFont>
      <p:font typeface="210 밀레니얼 Light" panose="020B0600000101010101" charset="-12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378" y="3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0300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465085" y="3351413"/>
            <a:ext cx="15357829" cy="179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3087BB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보일러 효율 영향인자 확인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530919" y="5029448"/>
            <a:ext cx="11226161" cy="179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중간발표</a:t>
            </a:r>
          </a:p>
        </p:txBody>
      </p:sp>
      <p:sp>
        <p:nvSpPr>
          <p:cNvPr id="7" name="AutoShape 7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3175502" y="971904"/>
            <a:ext cx="3756775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이피보일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883583" y="8669855"/>
            <a:ext cx="312461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Jennie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0411" y="8669855"/>
            <a:ext cx="818056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전동환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33063" y="8631285"/>
            <a:ext cx="80282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권보민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59064" y="8631285"/>
            <a:ext cx="2943283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박주열</a:t>
            </a:r>
          </a:p>
        </p:txBody>
      </p:sp>
      <p:sp>
        <p:nvSpPr>
          <p:cNvPr id="13" name="AutoShape 13"/>
          <p:cNvSpPr/>
          <p:nvPr/>
        </p:nvSpPr>
        <p:spPr>
          <a:xfrm>
            <a:off x="6030997" y="8721545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AutoShape 14"/>
          <p:cNvSpPr/>
          <p:nvPr/>
        </p:nvSpPr>
        <p:spPr>
          <a:xfrm>
            <a:off x="8107118" y="8717480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5" name="AutoShape 15"/>
          <p:cNvSpPr/>
          <p:nvPr/>
        </p:nvSpPr>
        <p:spPr>
          <a:xfrm>
            <a:off x="12254933" y="8721545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AutoShape 16"/>
          <p:cNvSpPr/>
          <p:nvPr/>
        </p:nvSpPr>
        <p:spPr>
          <a:xfrm>
            <a:off x="10167241" y="8721545"/>
            <a:ext cx="0" cy="249374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7" name="TextBox 17"/>
          <p:cNvSpPr txBox="1"/>
          <p:nvPr/>
        </p:nvSpPr>
        <p:spPr>
          <a:xfrm>
            <a:off x="10795891" y="8631285"/>
            <a:ext cx="829191" cy="382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김희성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6342578" y="2298954"/>
            <a:ext cx="560284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향후 일정</a:t>
            </a:r>
          </a:p>
        </p:txBody>
      </p:sp>
      <p:sp>
        <p:nvSpPr>
          <p:cNvPr id="7" name="AutoShape 7"/>
          <p:cNvSpPr/>
          <p:nvPr/>
        </p:nvSpPr>
        <p:spPr>
          <a:xfrm flipV="1">
            <a:off x="2846035" y="5232591"/>
            <a:ext cx="13062419" cy="0"/>
          </a:xfrm>
          <a:prstGeom prst="line">
            <a:avLst/>
          </a:prstGeom>
          <a:ln w="19050" cap="rnd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2750431" y="5127462"/>
            <a:ext cx="257529" cy="25752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419153" y="5127462"/>
            <a:ext cx="257529" cy="257529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087BB"/>
            </a:solid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827365" y="5762053"/>
            <a:ext cx="3078264" cy="2222113"/>
            <a:chOff x="0" y="0"/>
            <a:chExt cx="810736" cy="58524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200082" y="5762053"/>
            <a:ext cx="3078264" cy="2222113"/>
            <a:chOff x="0" y="0"/>
            <a:chExt cx="810736" cy="5852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534186" y="5762053"/>
            <a:ext cx="3078264" cy="2222113"/>
            <a:chOff x="0" y="0"/>
            <a:chExt cx="810736" cy="58524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2868290" y="5762053"/>
            <a:ext cx="3078264" cy="2222113"/>
            <a:chOff x="0" y="0"/>
            <a:chExt cx="810736" cy="58524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0736" cy="585248"/>
            </a:xfrm>
            <a:custGeom>
              <a:avLst/>
              <a:gdLst/>
              <a:ahLst/>
              <a:cxnLst/>
              <a:rect l="l" t="t" r="r" b="b"/>
              <a:pathLst>
                <a:path w="810736" h="585248">
                  <a:moveTo>
                    <a:pt x="0" y="0"/>
                  </a:moveTo>
                  <a:lnTo>
                    <a:pt x="810736" y="0"/>
                  </a:lnTo>
                  <a:lnTo>
                    <a:pt x="810736" y="585248"/>
                  </a:lnTo>
                  <a:lnTo>
                    <a:pt x="0" y="58524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10736" cy="632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750431" y="4450970"/>
            <a:ext cx="2712378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현재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419153" y="4450970"/>
            <a:ext cx="392348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9월 4주차 및 10월 1주차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385997" y="6051741"/>
            <a:ext cx="2712378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기업 측에서 제공해주는 api 확인 및 디자인 시작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720101" y="6251766"/>
            <a:ext cx="2712378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선정한 모델로 학습 시도 및 성능 확인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3054205" y="6251766"/>
            <a:ext cx="2712378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피그마로 웹페이지 디자인 구현 후 개발 시작</a:t>
            </a:r>
          </a:p>
        </p:txBody>
      </p:sp>
      <p:sp>
        <p:nvSpPr>
          <p:cNvPr id="29" name="AutoShape 29"/>
          <p:cNvSpPr/>
          <p:nvPr/>
        </p:nvSpPr>
        <p:spPr>
          <a:xfrm flipV="1">
            <a:off x="2846035" y="5384991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0" name="AutoShape 30"/>
          <p:cNvSpPr/>
          <p:nvPr/>
        </p:nvSpPr>
        <p:spPr>
          <a:xfrm flipH="1">
            <a:off x="5905629" y="5762053"/>
            <a:ext cx="303979" cy="0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1" name="AutoShape 31"/>
          <p:cNvSpPr/>
          <p:nvPr/>
        </p:nvSpPr>
        <p:spPr>
          <a:xfrm flipV="1">
            <a:off x="9543711" y="5384991"/>
            <a:ext cx="0" cy="377062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2" name="AutoShape 32"/>
          <p:cNvSpPr/>
          <p:nvPr/>
        </p:nvSpPr>
        <p:spPr>
          <a:xfrm flipH="1" flipV="1">
            <a:off x="12612450" y="5762053"/>
            <a:ext cx="265365" cy="9525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3" name="TextBox 33"/>
          <p:cNvSpPr txBox="1"/>
          <p:nvPr/>
        </p:nvSpPr>
        <p:spPr>
          <a:xfrm>
            <a:off x="3010308" y="6451791"/>
            <a:ext cx="2712378" cy="387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사용할 ai 모델 선정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30919" y="4015724"/>
            <a:ext cx="11226161" cy="179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23"/>
              </a:lnSpc>
            </a:pPr>
            <a:r>
              <a:rPr lang="en-US" sz="10445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감사합니다</a:t>
            </a:r>
          </a:p>
        </p:txBody>
      </p:sp>
      <p:sp>
        <p:nvSpPr>
          <p:cNvPr id="6" name="AutoShape 6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3563561" y="4187554"/>
            <a:ext cx="849143" cy="704277"/>
            <a:chOff x="0" y="0"/>
            <a:chExt cx="223643" cy="1854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496450" y="4187554"/>
            <a:ext cx="849143" cy="704277"/>
            <a:chOff x="0" y="0"/>
            <a:chExt cx="223643" cy="18548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563561" y="5207563"/>
            <a:ext cx="849143" cy="704277"/>
            <a:chOff x="0" y="0"/>
            <a:chExt cx="223643" cy="18548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496450" y="5207563"/>
            <a:ext cx="849143" cy="704277"/>
            <a:chOff x="0" y="0"/>
            <a:chExt cx="223643" cy="1854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3563561" y="6196682"/>
            <a:ext cx="849143" cy="704277"/>
            <a:chOff x="0" y="0"/>
            <a:chExt cx="223643" cy="18548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496450" y="6196682"/>
            <a:ext cx="849143" cy="704277"/>
            <a:chOff x="0" y="0"/>
            <a:chExt cx="223643" cy="185488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3579057" y="7207813"/>
            <a:ext cx="849143" cy="704277"/>
            <a:chOff x="0" y="0"/>
            <a:chExt cx="223643" cy="185488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223643" cy="185488"/>
            </a:xfrm>
            <a:custGeom>
              <a:avLst/>
              <a:gdLst/>
              <a:ahLst/>
              <a:cxnLst/>
              <a:rect l="l" t="t" r="r" b="b"/>
              <a:pathLst>
                <a:path w="223643" h="185488">
                  <a:moveTo>
                    <a:pt x="0" y="0"/>
                  </a:moveTo>
                  <a:lnTo>
                    <a:pt x="223643" y="0"/>
                  </a:lnTo>
                  <a:lnTo>
                    <a:pt x="223643" y="185488"/>
                  </a:lnTo>
                  <a:lnTo>
                    <a:pt x="0" y="185488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223643" cy="233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6342578" y="2298954"/>
            <a:ext cx="560284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목 차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5062818" y="4320618"/>
            <a:ext cx="3886339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프로젝트 배경 및 목표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398211" y="4339668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01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398215" y="5337665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02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5062822" y="5318615"/>
            <a:ext cx="3886334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전체 시스템 구조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398215" y="6348796"/>
            <a:ext cx="121082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5106537" y="6329746"/>
            <a:ext cx="4232311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문제 정의 및 예상 성능 지표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398215" y="7359927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04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5062822" y="7340877"/>
            <a:ext cx="3886334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시스템 요구 분석 및 정의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338853" y="4359552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338848" y="5359677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06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338853" y="6359802"/>
            <a:ext cx="117984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07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1003460" y="4340502"/>
            <a:ext cx="3886330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진행 상황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1003455" y="5340627"/>
            <a:ext cx="3886334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이슈 사항 및 해결 방안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1003460" y="6340752"/>
            <a:ext cx="3886330" cy="42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향후 일정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2534729" y="3784412"/>
            <a:ext cx="4170777" cy="5199186"/>
            <a:chOff x="0" y="0"/>
            <a:chExt cx="1098476" cy="13693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8476" cy="1369333"/>
            </a:xfrm>
            <a:custGeom>
              <a:avLst/>
              <a:gdLst/>
              <a:ahLst/>
              <a:cxnLst/>
              <a:rect l="l" t="t" r="r" b="b"/>
              <a:pathLst>
                <a:path w="1098476" h="1369333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059291" y="3784412"/>
            <a:ext cx="4170777" cy="5199186"/>
            <a:chOff x="0" y="0"/>
            <a:chExt cx="1098476" cy="13693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98476" cy="1369333"/>
            </a:xfrm>
            <a:custGeom>
              <a:avLst/>
              <a:gdLst/>
              <a:ahLst/>
              <a:cxnLst/>
              <a:rect l="l" t="t" r="r" b="b"/>
              <a:pathLst>
                <a:path w="1098476" h="1369333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582494" y="3784412"/>
            <a:ext cx="4170777" cy="5199186"/>
            <a:chOff x="0" y="0"/>
            <a:chExt cx="1098476" cy="13693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98476" cy="1369333"/>
            </a:xfrm>
            <a:custGeom>
              <a:avLst/>
              <a:gdLst/>
              <a:ahLst/>
              <a:cxnLst/>
              <a:rect l="l" t="t" r="r" b="b"/>
              <a:pathLst>
                <a:path w="1098476" h="1369333">
                  <a:moveTo>
                    <a:pt x="0" y="0"/>
                  </a:moveTo>
                  <a:lnTo>
                    <a:pt x="1098476" y="0"/>
                  </a:lnTo>
                  <a:lnTo>
                    <a:pt x="1098476" y="1369333"/>
                  </a:lnTo>
                  <a:lnTo>
                    <a:pt x="0" y="1369333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098476" cy="141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633564" y="3887732"/>
            <a:ext cx="3973108" cy="2496273"/>
            <a:chOff x="0" y="0"/>
            <a:chExt cx="679993" cy="42723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79993" cy="427235"/>
            </a:xfrm>
            <a:custGeom>
              <a:avLst/>
              <a:gdLst/>
              <a:ahLst/>
              <a:cxnLst/>
              <a:rect l="l" t="t" r="r" b="b"/>
              <a:pathLst>
                <a:path w="679993" h="427235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2"/>
              <a:stretch>
                <a:fillRect t="-62002" b="-6200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158126" y="3887732"/>
            <a:ext cx="3973108" cy="2496273"/>
            <a:chOff x="0" y="0"/>
            <a:chExt cx="679993" cy="42723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79993" cy="427235"/>
            </a:xfrm>
            <a:custGeom>
              <a:avLst/>
              <a:gdLst/>
              <a:ahLst/>
              <a:cxnLst/>
              <a:rect l="l" t="t" r="r" b="b"/>
              <a:pathLst>
                <a:path w="679993" h="427235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3"/>
              <a:stretch>
                <a:fillRect l="-20993" r="-20993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681328" y="3887732"/>
            <a:ext cx="3973108" cy="2496273"/>
            <a:chOff x="0" y="0"/>
            <a:chExt cx="679993" cy="42723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79993" cy="427235"/>
            </a:xfrm>
            <a:custGeom>
              <a:avLst/>
              <a:gdLst/>
              <a:ahLst/>
              <a:cxnLst/>
              <a:rect l="l" t="t" r="r" b="b"/>
              <a:pathLst>
                <a:path w="679993" h="427235">
                  <a:moveTo>
                    <a:pt x="0" y="0"/>
                  </a:moveTo>
                  <a:lnTo>
                    <a:pt x="679993" y="0"/>
                  </a:lnTo>
                  <a:lnTo>
                    <a:pt x="679993" y="427235"/>
                  </a:lnTo>
                  <a:lnTo>
                    <a:pt x="0" y="427235"/>
                  </a:lnTo>
                  <a:close/>
                </a:path>
              </a:pathLst>
            </a:custGeom>
            <a:blipFill>
              <a:blip r:embed="rId4"/>
              <a:stretch>
                <a:fillRect t="-29580" b="-29580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4965670" y="2097383"/>
            <a:ext cx="8356660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프로젝트 배경 및 목표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534729" y="6773403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보일러 효율 계산 시스템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059291" y="6773403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보일러 효율 인자 색출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582494" y="6773403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효율 개선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820173" y="7421103"/>
            <a:ext cx="3599890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KS B 6205 규정에 의거하여 만들어진 보일러 효율 계산 시스템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344735" y="7621128"/>
            <a:ext cx="3599890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보일러 효율에 영향을 주는 인자 새롭게 색출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1867937" y="7621128"/>
            <a:ext cx="3599890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색출한 인자를 토대로 효율 개선 기대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1999559" y="3620652"/>
            <a:ext cx="14288881" cy="5484080"/>
            <a:chOff x="0" y="0"/>
            <a:chExt cx="3763327" cy="144436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763327" cy="1444367"/>
            </a:xfrm>
            <a:custGeom>
              <a:avLst/>
              <a:gdLst/>
              <a:ahLst/>
              <a:cxnLst/>
              <a:rect l="l" t="t" r="r" b="b"/>
              <a:pathLst>
                <a:path w="3763327" h="1444367">
                  <a:moveTo>
                    <a:pt x="0" y="0"/>
                  </a:moveTo>
                  <a:lnTo>
                    <a:pt x="3763327" y="0"/>
                  </a:lnTo>
                  <a:lnTo>
                    <a:pt x="3763327" y="1444367"/>
                  </a:lnTo>
                  <a:lnTo>
                    <a:pt x="0" y="144436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3763327" cy="14919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5727538" y="2297312"/>
            <a:ext cx="6832924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전체 시스템 구조도</a:t>
            </a:r>
          </a:p>
        </p:txBody>
      </p:sp>
      <p:pic>
        <p:nvPicPr>
          <p:cNvPr id="16" name="그림 15" descr="스크린샷, 텍스트, 사각형, 직사각형이(가) 표시된 사진&#10;&#10;자동 생성된 설명">
            <a:extLst>
              <a:ext uri="{FF2B5EF4-FFF2-40B4-BE49-F238E27FC236}">
                <a16:creationId xmlns:a16="http://schemas.microsoft.com/office/drawing/2014/main" id="{4ED5884A-2C27-961F-F3E4-318CD18A0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3831353"/>
            <a:ext cx="9690459" cy="4855303"/>
          </a:xfrm>
          <a:prstGeom prst="rect">
            <a:avLst/>
          </a:prstGeom>
        </p:spPr>
      </p:pic>
      <p:sp>
        <p:nvSpPr>
          <p:cNvPr id="13" name="Freeform 13"/>
          <p:cNvSpPr/>
          <p:nvPr/>
        </p:nvSpPr>
        <p:spPr>
          <a:xfrm>
            <a:off x="3862434" y="4381500"/>
            <a:ext cx="1114331" cy="1114331"/>
          </a:xfrm>
          <a:custGeom>
            <a:avLst/>
            <a:gdLst/>
            <a:ahLst/>
            <a:cxnLst/>
            <a:rect l="l" t="t" r="r" b="b"/>
            <a:pathLst>
              <a:path w="1114331" h="1114331">
                <a:moveTo>
                  <a:pt x="0" y="0"/>
                </a:moveTo>
                <a:lnTo>
                  <a:pt x="1114331" y="0"/>
                </a:lnTo>
                <a:lnTo>
                  <a:pt x="1114331" y="1114330"/>
                </a:lnTo>
                <a:lnTo>
                  <a:pt x="0" y="11143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 dirty="0"/>
          </a:p>
        </p:txBody>
      </p:sp>
      <p:sp>
        <p:nvSpPr>
          <p:cNvPr id="10" name="Freeform 10"/>
          <p:cNvSpPr/>
          <p:nvPr/>
        </p:nvSpPr>
        <p:spPr>
          <a:xfrm>
            <a:off x="14017331" y="4650874"/>
            <a:ext cx="919765" cy="919765"/>
          </a:xfrm>
          <a:custGeom>
            <a:avLst/>
            <a:gdLst/>
            <a:ahLst/>
            <a:cxnLst/>
            <a:rect l="l" t="t" r="r" b="b"/>
            <a:pathLst>
              <a:path w="919765" h="919765">
                <a:moveTo>
                  <a:pt x="0" y="0"/>
                </a:moveTo>
                <a:lnTo>
                  <a:pt x="919765" y="0"/>
                </a:lnTo>
                <a:lnTo>
                  <a:pt x="919765" y="919764"/>
                </a:lnTo>
                <a:lnTo>
                  <a:pt x="0" y="9197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1" name="Freeform 11"/>
          <p:cNvSpPr/>
          <p:nvPr/>
        </p:nvSpPr>
        <p:spPr>
          <a:xfrm>
            <a:off x="13743490" y="3792610"/>
            <a:ext cx="1193606" cy="643611"/>
          </a:xfrm>
          <a:custGeom>
            <a:avLst/>
            <a:gdLst/>
            <a:ahLst/>
            <a:cxnLst/>
            <a:rect l="l" t="t" r="r" b="b"/>
            <a:pathLst>
              <a:path w="1193606" h="643611">
                <a:moveTo>
                  <a:pt x="0" y="0"/>
                </a:moveTo>
                <a:lnTo>
                  <a:pt x="1193606" y="0"/>
                </a:lnTo>
                <a:lnTo>
                  <a:pt x="1193606" y="643611"/>
                </a:lnTo>
                <a:lnTo>
                  <a:pt x="0" y="6436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2" name="Freeform 12"/>
          <p:cNvSpPr/>
          <p:nvPr/>
        </p:nvSpPr>
        <p:spPr>
          <a:xfrm>
            <a:off x="13636963" y="7784607"/>
            <a:ext cx="1406661" cy="879163"/>
          </a:xfrm>
          <a:custGeom>
            <a:avLst/>
            <a:gdLst/>
            <a:ahLst/>
            <a:cxnLst/>
            <a:rect l="l" t="t" r="r" b="b"/>
            <a:pathLst>
              <a:path w="1406661" h="879163">
                <a:moveTo>
                  <a:pt x="0" y="0"/>
                </a:moveTo>
                <a:lnTo>
                  <a:pt x="1406661" y="0"/>
                </a:lnTo>
                <a:lnTo>
                  <a:pt x="1406661" y="879164"/>
                </a:lnTo>
                <a:lnTo>
                  <a:pt x="0" y="87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7842006" y="4036890"/>
            <a:ext cx="1524665" cy="1382047"/>
            <a:chOff x="0" y="0"/>
            <a:chExt cx="401558" cy="36399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1558" cy="363996"/>
            </a:xfrm>
            <a:custGeom>
              <a:avLst/>
              <a:gdLst/>
              <a:ahLst/>
              <a:cxnLst/>
              <a:rect l="l" t="t" r="r" b="b"/>
              <a:pathLst>
                <a:path w="401558" h="363996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842006" y="5657062"/>
            <a:ext cx="1524665" cy="1382047"/>
            <a:chOff x="0" y="0"/>
            <a:chExt cx="401558" cy="36399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01558" cy="363996"/>
            </a:xfrm>
            <a:custGeom>
              <a:avLst/>
              <a:gdLst/>
              <a:ahLst/>
              <a:cxnLst/>
              <a:rect l="l" t="t" r="r" b="b"/>
              <a:pathLst>
                <a:path w="401558" h="363996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842006" y="7277234"/>
            <a:ext cx="1524665" cy="1382047"/>
            <a:chOff x="0" y="0"/>
            <a:chExt cx="401558" cy="36399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01558" cy="363996"/>
            </a:xfrm>
            <a:custGeom>
              <a:avLst/>
              <a:gdLst/>
              <a:ahLst/>
              <a:cxnLst/>
              <a:rect l="l" t="t" r="r" b="b"/>
              <a:pathLst>
                <a:path w="401558" h="363996">
                  <a:moveTo>
                    <a:pt x="0" y="0"/>
                  </a:moveTo>
                  <a:lnTo>
                    <a:pt x="401558" y="0"/>
                  </a:lnTo>
                  <a:lnTo>
                    <a:pt x="40155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40155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338096" y="4036890"/>
            <a:ext cx="6789450" cy="1382047"/>
            <a:chOff x="0" y="0"/>
            <a:chExt cx="1788168" cy="36399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788168" cy="363996"/>
            </a:xfrm>
            <a:custGeom>
              <a:avLst/>
              <a:gdLst/>
              <a:ahLst/>
              <a:cxnLst/>
              <a:rect l="l" t="t" r="r" b="b"/>
              <a:pathLst>
                <a:path w="1788168" h="363996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338096" y="5657062"/>
            <a:ext cx="6789450" cy="1382047"/>
            <a:chOff x="0" y="0"/>
            <a:chExt cx="1788168" cy="36399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788168" cy="363996"/>
            </a:xfrm>
            <a:custGeom>
              <a:avLst/>
              <a:gdLst/>
              <a:ahLst/>
              <a:cxnLst/>
              <a:rect l="l" t="t" r="r" b="b"/>
              <a:pathLst>
                <a:path w="1788168" h="363996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338096" y="7277234"/>
            <a:ext cx="6789450" cy="1382047"/>
            <a:chOff x="0" y="0"/>
            <a:chExt cx="1788168" cy="363996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88168" cy="363996"/>
            </a:xfrm>
            <a:custGeom>
              <a:avLst/>
              <a:gdLst/>
              <a:ahLst/>
              <a:cxnLst/>
              <a:rect l="l" t="t" r="r" b="b"/>
              <a:pathLst>
                <a:path w="1788168" h="363996">
                  <a:moveTo>
                    <a:pt x="0" y="0"/>
                  </a:moveTo>
                  <a:lnTo>
                    <a:pt x="1788168" y="0"/>
                  </a:lnTo>
                  <a:lnTo>
                    <a:pt x="1788168" y="363996"/>
                  </a:lnTo>
                  <a:lnTo>
                    <a:pt x="0" y="363996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1788168" cy="4116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2160455" y="4036890"/>
            <a:ext cx="5510101" cy="4622392"/>
            <a:chOff x="0" y="0"/>
            <a:chExt cx="1451220" cy="121742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451220" cy="1217420"/>
            </a:xfrm>
            <a:custGeom>
              <a:avLst/>
              <a:gdLst/>
              <a:ahLst/>
              <a:cxnLst/>
              <a:rect l="l" t="t" r="r" b="b"/>
              <a:pathLst>
                <a:path w="1451220" h="1217420">
                  <a:moveTo>
                    <a:pt x="0" y="0"/>
                  </a:moveTo>
                  <a:lnTo>
                    <a:pt x="1451220" y="0"/>
                  </a:lnTo>
                  <a:lnTo>
                    <a:pt x="1451220" y="1217420"/>
                  </a:lnTo>
                  <a:lnTo>
                    <a:pt x="0" y="1217420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1451220" cy="12650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2291027" y="4156083"/>
            <a:ext cx="5248955" cy="4384004"/>
            <a:chOff x="0" y="0"/>
            <a:chExt cx="898354" cy="7503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98353" cy="750318"/>
            </a:xfrm>
            <a:custGeom>
              <a:avLst/>
              <a:gdLst/>
              <a:ahLst/>
              <a:cxnLst/>
              <a:rect l="l" t="t" r="r" b="b"/>
              <a:pathLst>
                <a:path w="898353" h="750318">
                  <a:moveTo>
                    <a:pt x="0" y="0"/>
                  </a:moveTo>
                  <a:lnTo>
                    <a:pt x="898353" y="0"/>
                  </a:lnTo>
                  <a:lnTo>
                    <a:pt x="898353" y="750318"/>
                  </a:lnTo>
                  <a:lnTo>
                    <a:pt x="0" y="750318"/>
                  </a:lnTo>
                  <a:close/>
                </a:path>
              </a:pathLst>
            </a:custGeom>
            <a:blipFill>
              <a:blip r:embed="rId2"/>
              <a:stretch>
                <a:fillRect l="-12562" r="-12562"/>
              </a:stretch>
            </a:blipFill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29" name="Freeform 29"/>
          <p:cNvSpPr/>
          <p:nvPr/>
        </p:nvSpPr>
        <p:spPr>
          <a:xfrm>
            <a:off x="8202091" y="4326769"/>
            <a:ext cx="804494" cy="802288"/>
          </a:xfrm>
          <a:custGeom>
            <a:avLst/>
            <a:gdLst/>
            <a:ahLst/>
            <a:cxnLst/>
            <a:rect l="l" t="t" r="r" b="b"/>
            <a:pathLst>
              <a:path w="804494" h="802288">
                <a:moveTo>
                  <a:pt x="0" y="0"/>
                </a:moveTo>
                <a:lnTo>
                  <a:pt x="804494" y="0"/>
                </a:lnTo>
                <a:lnTo>
                  <a:pt x="804494" y="802288"/>
                </a:lnTo>
                <a:lnTo>
                  <a:pt x="0" y="80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0" name="Freeform 30"/>
          <p:cNvSpPr/>
          <p:nvPr/>
        </p:nvSpPr>
        <p:spPr>
          <a:xfrm>
            <a:off x="8152758" y="7483001"/>
            <a:ext cx="903160" cy="966416"/>
          </a:xfrm>
          <a:custGeom>
            <a:avLst/>
            <a:gdLst/>
            <a:ahLst/>
            <a:cxnLst/>
            <a:rect l="l" t="t" r="r" b="b"/>
            <a:pathLst>
              <a:path w="903160" h="966416">
                <a:moveTo>
                  <a:pt x="0" y="0"/>
                </a:moveTo>
                <a:lnTo>
                  <a:pt x="903160" y="0"/>
                </a:lnTo>
                <a:lnTo>
                  <a:pt x="903160" y="966416"/>
                </a:lnTo>
                <a:lnTo>
                  <a:pt x="0" y="9664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1" name="Freeform 31"/>
          <p:cNvSpPr/>
          <p:nvPr/>
        </p:nvSpPr>
        <p:spPr>
          <a:xfrm>
            <a:off x="8202091" y="5948158"/>
            <a:ext cx="799854" cy="799854"/>
          </a:xfrm>
          <a:custGeom>
            <a:avLst/>
            <a:gdLst/>
            <a:ahLst/>
            <a:cxnLst/>
            <a:rect l="l" t="t" r="r" b="b"/>
            <a:pathLst>
              <a:path w="799854" h="799854">
                <a:moveTo>
                  <a:pt x="0" y="0"/>
                </a:moveTo>
                <a:lnTo>
                  <a:pt x="799854" y="0"/>
                </a:lnTo>
                <a:lnTo>
                  <a:pt x="799854" y="799855"/>
                </a:lnTo>
                <a:lnTo>
                  <a:pt x="0" y="7998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2" name="TextBox 32"/>
          <p:cNvSpPr txBox="1"/>
          <p:nvPr/>
        </p:nvSpPr>
        <p:spPr>
          <a:xfrm>
            <a:off x="4140560" y="2223622"/>
            <a:ext cx="10006880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문제 정의 및 예상 성능 지표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542410" y="4305638"/>
            <a:ext cx="6346106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AI 모델이 주어진 데이터를 활용하여 효율에 영향을 끼치는 인자 색출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542410" y="5925811"/>
            <a:ext cx="6346106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인자값을 조정하여 보일러 효율 예측 및 최선의 결과 도출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542410" y="7543934"/>
            <a:ext cx="6346106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주어진 api를 이용하여 데이터를 시각화하여 웹페이지에 구현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6342578" y="2298954"/>
            <a:ext cx="560284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예상 성능 지표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928930" y="3948659"/>
            <a:ext cx="4302559" cy="3826866"/>
            <a:chOff x="0" y="0"/>
            <a:chExt cx="1133184" cy="100789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33184" cy="1007899"/>
            </a:xfrm>
            <a:custGeom>
              <a:avLst/>
              <a:gdLst/>
              <a:ahLst/>
              <a:cxnLst/>
              <a:rect l="l" t="t" r="r" b="b"/>
              <a:pathLst>
                <a:path w="1133184" h="1007899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067580" y="3948659"/>
            <a:ext cx="4302559" cy="3826866"/>
            <a:chOff x="0" y="0"/>
            <a:chExt cx="1133184" cy="100789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133184" cy="1007899"/>
            </a:xfrm>
            <a:custGeom>
              <a:avLst/>
              <a:gdLst/>
              <a:ahLst/>
              <a:cxnLst/>
              <a:rect l="l" t="t" r="r" b="b"/>
              <a:pathLst>
                <a:path w="1133184" h="1007899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6992721" y="3948659"/>
            <a:ext cx="4302559" cy="3826866"/>
            <a:chOff x="0" y="0"/>
            <a:chExt cx="1133184" cy="100789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133184" cy="1007899"/>
            </a:xfrm>
            <a:custGeom>
              <a:avLst/>
              <a:gdLst/>
              <a:ahLst/>
              <a:cxnLst/>
              <a:rect l="l" t="t" r="r" b="b"/>
              <a:pathLst>
                <a:path w="1133184" h="1007899">
                  <a:moveTo>
                    <a:pt x="0" y="0"/>
                  </a:moveTo>
                  <a:lnTo>
                    <a:pt x="1133184" y="0"/>
                  </a:lnTo>
                  <a:lnTo>
                    <a:pt x="1133184" y="1007899"/>
                  </a:lnTo>
                  <a:lnTo>
                    <a:pt x="0" y="1007899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1133184" cy="1055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401" y="4108867"/>
            <a:ext cx="3051618" cy="178011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191" y="4108867"/>
            <a:ext cx="3051618" cy="178011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3050" y="4108867"/>
            <a:ext cx="3051618" cy="178011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994821" y="6063442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예측 모델 점수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58611" y="6063442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개선된 효율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280265" y="6511258"/>
            <a:ext cx="3599890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Test 점수가 과대적합되지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않는 선에서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최대한 높게 설계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44055" y="6511258"/>
            <a:ext cx="3599890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효율 인자 값을 조정하여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최적의 효율이 92% 이상</a:t>
            </a:r>
          </a:p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개선이 목표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418915" y="6711283"/>
            <a:ext cx="3599890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웹페이지 로딩 속도가 2초 이내로 완료되는 것이 목표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33471" y="6063442"/>
            <a:ext cx="4170777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빠른 웹페이지 로딩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421685" y="3210239"/>
            <a:ext cx="7249817" cy="5995795"/>
          </a:xfrm>
          <a:custGeom>
            <a:avLst/>
            <a:gdLst/>
            <a:ahLst/>
            <a:cxnLst/>
            <a:rect l="l" t="t" r="r" b="b"/>
            <a:pathLst>
              <a:path w="7249817" h="5995795">
                <a:moveTo>
                  <a:pt x="0" y="0"/>
                </a:moveTo>
                <a:lnTo>
                  <a:pt x="7249817" y="0"/>
                </a:lnTo>
                <a:lnTo>
                  <a:pt x="7249817" y="5995794"/>
                </a:lnTo>
                <a:lnTo>
                  <a:pt x="0" y="59957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9753993" y="4032617"/>
            <a:ext cx="6515734" cy="4351038"/>
          </a:xfrm>
          <a:custGeom>
            <a:avLst/>
            <a:gdLst/>
            <a:ahLst/>
            <a:cxnLst/>
            <a:rect l="l" t="t" r="r" b="b"/>
            <a:pathLst>
              <a:path w="6515734" h="4351038">
                <a:moveTo>
                  <a:pt x="0" y="0"/>
                </a:moveTo>
                <a:lnTo>
                  <a:pt x="6515734" y="0"/>
                </a:lnTo>
                <a:lnTo>
                  <a:pt x="6515734" y="4351038"/>
                </a:lnTo>
                <a:lnTo>
                  <a:pt x="0" y="43510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4788344" y="2125024"/>
            <a:ext cx="8711312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시스템 요구 분석 및 정의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28575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9262779" y="3826032"/>
            <a:ext cx="6609271" cy="5174387"/>
            <a:chOff x="0" y="0"/>
            <a:chExt cx="1740713" cy="1362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40713" cy="1362801"/>
            </a:xfrm>
            <a:custGeom>
              <a:avLst/>
              <a:gdLst/>
              <a:ahLst/>
              <a:cxnLst/>
              <a:rect l="l" t="t" r="r" b="b"/>
              <a:pathLst>
                <a:path w="1740713" h="1362801">
                  <a:moveTo>
                    <a:pt x="0" y="0"/>
                  </a:moveTo>
                  <a:lnTo>
                    <a:pt x="1740713" y="0"/>
                  </a:lnTo>
                  <a:lnTo>
                    <a:pt x="1740713" y="1362801"/>
                  </a:lnTo>
                  <a:lnTo>
                    <a:pt x="0" y="136280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740713" cy="1410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415950" y="3826032"/>
            <a:ext cx="6727175" cy="2530923"/>
            <a:chOff x="0" y="0"/>
            <a:chExt cx="1771766" cy="666581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71766" cy="666581"/>
            </a:xfrm>
            <a:custGeom>
              <a:avLst/>
              <a:gdLst/>
              <a:ahLst/>
              <a:cxnLst/>
              <a:rect l="l" t="t" r="r" b="b"/>
              <a:pathLst>
                <a:path w="1771766" h="666581">
                  <a:moveTo>
                    <a:pt x="0" y="0"/>
                  </a:moveTo>
                  <a:lnTo>
                    <a:pt x="1771766" y="0"/>
                  </a:lnTo>
                  <a:lnTo>
                    <a:pt x="1771766" y="666581"/>
                  </a:lnTo>
                  <a:lnTo>
                    <a:pt x="0" y="666581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1771766" cy="7142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415950" y="6469495"/>
            <a:ext cx="6727175" cy="1975998"/>
            <a:chOff x="0" y="0"/>
            <a:chExt cx="1771766" cy="5204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771766" cy="520427"/>
            </a:xfrm>
            <a:custGeom>
              <a:avLst/>
              <a:gdLst/>
              <a:ahLst/>
              <a:cxnLst/>
              <a:rect l="l" t="t" r="r" b="b"/>
              <a:pathLst>
                <a:path w="1771766" h="520427">
                  <a:moveTo>
                    <a:pt x="0" y="0"/>
                  </a:moveTo>
                  <a:lnTo>
                    <a:pt x="1771766" y="0"/>
                  </a:lnTo>
                  <a:lnTo>
                    <a:pt x="1771766" y="520427"/>
                  </a:lnTo>
                  <a:lnTo>
                    <a:pt x="0" y="520427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771766" cy="5680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AutoShape 15"/>
          <p:cNvSpPr/>
          <p:nvPr/>
        </p:nvSpPr>
        <p:spPr>
          <a:xfrm flipV="1">
            <a:off x="9262779" y="3826032"/>
            <a:ext cx="6609271" cy="5174387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6" name="Freeform 16"/>
          <p:cNvSpPr/>
          <p:nvPr/>
        </p:nvSpPr>
        <p:spPr>
          <a:xfrm flipH="1">
            <a:off x="9504903" y="6162479"/>
            <a:ext cx="1345998" cy="1512901"/>
          </a:xfrm>
          <a:custGeom>
            <a:avLst/>
            <a:gdLst/>
            <a:ahLst/>
            <a:cxnLst/>
            <a:rect l="l" t="t" r="r" b="b"/>
            <a:pathLst>
              <a:path w="1345998" h="1512901">
                <a:moveTo>
                  <a:pt x="1345998" y="0"/>
                </a:moveTo>
                <a:lnTo>
                  <a:pt x="0" y="0"/>
                </a:lnTo>
                <a:lnTo>
                  <a:pt x="0" y="1512902"/>
                </a:lnTo>
                <a:lnTo>
                  <a:pt x="1345998" y="1512902"/>
                </a:lnTo>
                <a:lnTo>
                  <a:pt x="134599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7" name="Freeform 17"/>
          <p:cNvSpPr/>
          <p:nvPr/>
        </p:nvSpPr>
        <p:spPr>
          <a:xfrm>
            <a:off x="10609843" y="3938572"/>
            <a:ext cx="2671159" cy="2530923"/>
          </a:xfrm>
          <a:custGeom>
            <a:avLst/>
            <a:gdLst/>
            <a:ahLst/>
            <a:cxnLst/>
            <a:rect l="l" t="t" r="r" b="b"/>
            <a:pathLst>
              <a:path w="2671159" h="2530923">
                <a:moveTo>
                  <a:pt x="0" y="0"/>
                </a:moveTo>
                <a:lnTo>
                  <a:pt x="2671159" y="0"/>
                </a:lnTo>
                <a:lnTo>
                  <a:pt x="2671159" y="2530923"/>
                </a:lnTo>
                <a:lnTo>
                  <a:pt x="0" y="25309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8" name="Freeform 18"/>
          <p:cNvSpPr/>
          <p:nvPr/>
        </p:nvSpPr>
        <p:spPr>
          <a:xfrm>
            <a:off x="11841501" y="6740043"/>
            <a:ext cx="2260376" cy="2260376"/>
          </a:xfrm>
          <a:custGeom>
            <a:avLst/>
            <a:gdLst/>
            <a:ahLst/>
            <a:cxnLst/>
            <a:rect l="l" t="t" r="r" b="b"/>
            <a:pathLst>
              <a:path w="2260376" h="2260376">
                <a:moveTo>
                  <a:pt x="0" y="0"/>
                </a:moveTo>
                <a:lnTo>
                  <a:pt x="2260375" y="0"/>
                </a:lnTo>
                <a:lnTo>
                  <a:pt x="2260375" y="2260376"/>
                </a:lnTo>
                <a:lnTo>
                  <a:pt x="0" y="22603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19" name="TextBox 19"/>
          <p:cNvSpPr txBox="1"/>
          <p:nvPr/>
        </p:nvSpPr>
        <p:spPr>
          <a:xfrm>
            <a:off x="6342578" y="2298954"/>
            <a:ext cx="560284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진행 상황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43730" y="4234671"/>
            <a:ext cx="388533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AI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043730" y="4583493"/>
            <a:ext cx="5471614" cy="158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현재 파이썬의 Tensorflow와 sklearn 라이브러리를 활용하여 사용할 수 있는 다양한 ai model 종류와 장단점을 확인하며 사용하기 적합한 모델 선정 중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043730" y="6836074"/>
            <a:ext cx="3885333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>
                <a:solidFill>
                  <a:srgbClr val="1D2A3A"/>
                </a:solidFill>
                <a:latin typeface="210 밀레니얼 Light"/>
                <a:ea typeface="210 밀레니얼 Light"/>
                <a:cs typeface="210 밀레니얼 Light"/>
                <a:sym typeface="210 밀레니얼 Light"/>
              </a:rPr>
              <a:t>Front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043730" y="7188499"/>
            <a:ext cx="5471614" cy="787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  <a:spcBef>
                <a:spcPct val="0"/>
              </a:spcBef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기업 서버에서 받을 수 있는 api를 확인 및 이를  시각적으로 표현할 수 있도록 디자인 중</a:t>
            </a:r>
          </a:p>
        </p:txBody>
      </p:sp>
      <p:sp>
        <p:nvSpPr>
          <p:cNvPr id="24" name="Freeform 24"/>
          <p:cNvSpPr/>
          <p:nvPr/>
        </p:nvSpPr>
        <p:spPr>
          <a:xfrm>
            <a:off x="14342807" y="6918930"/>
            <a:ext cx="1345998" cy="1512901"/>
          </a:xfrm>
          <a:custGeom>
            <a:avLst/>
            <a:gdLst/>
            <a:ahLst/>
            <a:cxnLst/>
            <a:rect l="l" t="t" r="r" b="b"/>
            <a:pathLst>
              <a:path w="1345998" h="1512901">
                <a:moveTo>
                  <a:pt x="0" y="0"/>
                </a:moveTo>
                <a:lnTo>
                  <a:pt x="1345998" y="0"/>
                </a:lnTo>
                <a:lnTo>
                  <a:pt x="1345998" y="1512902"/>
                </a:lnTo>
                <a:lnTo>
                  <a:pt x="0" y="151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5" name="TextBox 25"/>
          <p:cNvSpPr txBox="1"/>
          <p:nvPr/>
        </p:nvSpPr>
        <p:spPr>
          <a:xfrm>
            <a:off x="11028188" y="4296030"/>
            <a:ext cx="3211803" cy="1514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Random Forest</a:t>
            </a:r>
          </a:p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XGBoost Regression</a:t>
            </a:r>
          </a:p>
          <a:p>
            <a:pPr algn="just">
              <a:lnSpc>
                <a:spcPts val="3033"/>
              </a:lnSpc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SHAP</a:t>
            </a:r>
          </a:p>
          <a:p>
            <a:pPr algn="just">
              <a:lnSpc>
                <a:spcPts val="3033"/>
              </a:lnSpc>
              <a:spcBef>
                <a:spcPct val="0"/>
              </a:spcBef>
            </a:pPr>
            <a:r>
              <a:rPr lang="en-US" sz="2092">
                <a:solidFill>
                  <a:srgbClr val="3087BB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GA, ...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E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9825" y="674834"/>
            <a:ext cx="16668349" cy="8937333"/>
            <a:chOff x="0" y="0"/>
            <a:chExt cx="4390018" cy="2353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90018" cy="2353865"/>
            </a:xfrm>
            <a:custGeom>
              <a:avLst/>
              <a:gdLst/>
              <a:ahLst/>
              <a:cxnLst/>
              <a:rect l="l" t="t" r="r" b="b"/>
              <a:pathLst>
                <a:path w="4390018" h="2353865">
                  <a:moveTo>
                    <a:pt x="0" y="0"/>
                  </a:moveTo>
                  <a:lnTo>
                    <a:pt x="4390018" y="0"/>
                  </a:lnTo>
                  <a:lnTo>
                    <a:pt x="4390018" y="2353865"/>
                  </a:lnTo>
                  <a:lnTo>
                    <a:pt x="0" y="2353865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390018" cy="2401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09825" y="1600344"/>
            <a:ext cx="16668349" cy="0"/>
          </a:xfrm>
          <a:prstGeom prst="line">
            <a:avLst/>
          </a:prstGeom>
          <a:ln w="19050" cap="flat">
            <a:solidFill>
              <a:srgbClr val="3087B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3198150" y="5514979"/>
            <a:ext cx="3411127" cy="2236163"/>
            <a:chOff x="0" y="0"/>
            <a:chExt cx="898404" cy="58894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3198150" y="3784735"/>
            <a:ext cx="3411127" cy="1754315"/>
            <a:chOff x="0" y="0"/>
            <a:chExt cx="898404" cy="462042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10851314" y="5524504"/>
            <a:ext cx="841984" cy="0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3" name="AutoShape 13"/>
          <p:cNvSpPr/>
          <p:nvPr/>
        </p:nvSpPr>
        <p:spPr>
          <a:xfrm>
            <a:off x="6609278" y="5534029"/>
            <a:ext cx="827408" cy="0"/>
          </a:xfrm>
          <a:prstGeom prst="line">
            <a:avLst/>
          </a:prstGeom>
          <a:ln w="19050" cap="flat">
            <a:solidFill>
              <a:srgbClr val="3087BB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4" name="TextBox 14"/>
          <p:cNvSpPr txBox="1"/>
          <p:nvPr/>
        </p:nvSpPr>
        <p:spPr>
          <a:xfrm>
            <a:off x="5170292" y="2287160"/>
            <a:ext cx="7958485" cy="1085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1D2A3A"/>
                </a:solidFill>
                <a:latin typeface="210 밀레니얼"/>
                <a:ea typeface="210 밀레니얼"/>
                <a:cs typeface="210 밀레니얼"/>
                <a:sym typeface="210 밀레니얼"/>
              </a:rPr>
              <a:t>이슈 사항 및 해결 방안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443971" y="5514979"/>
            <a:ext cx="3411127" cy="2236163"/>
            <a:chOff x="0" y="0"/>
            <a:chExt cx="898404" cy="58894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693298" y="5514979"/>
            <a:ext cx="3411127" cy="2236163"/>
            <a:chOff x="0" y="0"/>
            <a:chExt cx="898404" cy="58894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98404" cy="588948"/>
            </a:xfrm>
            <a:custGeom>
              <a:avLst/>
              <a:gdLst/>
              <a:ahLst/>
              <a:cxnLst/>
              <a:rect l="l" t="t" r="r" b="b"/>
              <a:pathLst>
                <a:path w="898404" h="588948">
                  <a:moveTo>
                    <a:pt x="0" y="0"/>
                  </a:moveTo>
                  <a:lnTo>
                    <a:pt x="898404" y="0"/>
                  </a:lnTo>
                  <a:lnTo>
                    <a:pt x="898404" y="588948"/>
                  </a:lnTo>
                  <a:lnTo>
                    <a:pt x="0" y="588948"/>
                  </a:lnTo>
                  <a:close/>
                </a:path>
              </a:pathLst>
            </a:custGeom>
            <a:solidFill>
              <a:srgbClr val="FFFF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898404" cy="6365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7443971" y="3784735"/>
            <a:ext cx="3411127" cy="1754315"/>
            <a:chOff x="0" y="0"/>
            <a:chExt cx="898404" cy="46204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1693298" y="3784735"/>
            <a:ext cx="3411127" cy="1754315"/>
            <a:chOff x="0" y="0"/>
            <a:chExt cx="898404" cy="46204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98404" cy="462042"/>
            </a:xfrm>
            <a:custGeom>
              <a:avLst/>
              <a:gdLst/>
              <a:ahLst/>
              <a:cxnLst/>
              <a:rect l="l" t="t" r="r" b="b"/>
              <a:pathLst>
                <a:path w="898404" h="462042">
                  <a:moveTo>
                    <a:pt x="0" y="0"/>
                  </a:moveTo>
                  <a:lnTo>
                    <a:pt x="898404" y="0"/>
                  </a:lnTo>
                  <a:lnTo>
                    <a:pt x="898404" y="462042"/>
                  </a:lnTo>
                  <a:lnTo>
                    <a:pt x="0" y="462042"/>
                  </a:lnTo>
                  <a:close/>
                </a:path>
              </a:pathLst>
            </a:custGeom>
            <a:solidFill>
              <a:srgbClr val="F1FAFF"/>
            </a:solidFill>
            <a:ln w="19050" cap="sq">
              <a:solidFill>
                <a:srgbClr val="3087BB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898404" cy="509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7774516" y="5848836"/>
            <a:ext cx="2750037" cy="1587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만약 리소스가 부족한 상황이 발생할 시, colab 혹은 azure 클라우드 사용 고려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023843" y="6048861"/>
            <a:ext cx="27500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다양한 모델로 데이터를 학습해 최적의 모델 탐색 시도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528695" y="6248886"/>
            <a:ext cx="2750037" cy="798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로그인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기능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아이디어를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철회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3365176" y="3851279"/>
            <a:ext cx="3077075" cy="1619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로그인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기능</a:t>
            </a:r>
            <a:r>
              <a:rPr 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 </a:t>
            </a:r>
            <a:r>
              <a:rPr lang="en-US" sz="2199" dirty="0" err="1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구현</a:t>
            </a:r>
            <a:r>
              <a:rPr lang="ko-KR" altLang="en-US" sz="2199" dirty="0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을 고려하였으나 기업에서 외부에서 사용이 없을 것이라는 답변을 받음</a:t>
            </a:r>
            <a:endParaRPr lang="en-US" sz="2199" dirty="0">
              <a:solidFill>
                <a:srgbClr val="3087BB"/>
              </a:solidFill>
              <a:latin typeface="210 디딤고딕 Light"/>
              <a:ea typeface="210 디딤고딕 Light"/>
              <a:cs typeface="210 디딤고딕 Light"/>
              <a:sym typeface="210 디딤고딕 Light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7776269" y="4016881"/>
            <a:ext cx="27500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데이터의 양에 따라서 개인 기기의 리소스 부족 문제 가능성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2023843" y="4051304"/>
            <a:ext cx="2750037" cy="1187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89"/>
              </a:lnSpc>
            </a:pPr>
            <a:r>
              <a:rPr lang="en-US" sz="2199">
                <a:solidFill>
                  <a:srgbClr val="3087BB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모델 선정 및 복잡도에 대해 어려움을 겪고 있음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312</Words>
  <Application>Microsoft Office PowerPoint</Application>
  <PresentationFormat>사용자 지정</PresentationFormat>
  <Paragraphs>71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210 밀레니얼</vt:lpstr>
      <vt:lpstr>210 디딤고딕 Light</vt:lpstr>
      <vt:lpstr>210 밀레니얼 Light</vt:lpstr>
      <vt:lpstr>Arial</vt:lpstr>
      <vt:lpstr>Calibri</vt:lpstr>
      <vt:lpstr>210 디딤고딕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이피보일</dc:title>
  <cp:lastModifiedBy>전동환</cp:lastModifiedBy>
  <cp:revision>2</cp:revision>
  <dcterms:created xsi:type="dcterms:W3CDTF">2006-08-16T00:00:00Z</dcterms:created>
  <dcterms:modified xsi:type="dcterms:W3CDTF">2024-09-24T08:22:21Z</dcterms:modified>
  <dc:identifier>DAGRkkfIUfc</dc:identifier>
</cp:coreProperties>
</file>

<file path=docProps/thumbnail.jpeg>
</file>